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9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2918400" cy="43891200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-106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-106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-106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-106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-106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-106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52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BC"/>
    <a:srgbClr val="B02A30"/>
    <a:srgbClr val="2E3192"/>
    <a:srgbClr val="006F45"/>
    <a:srgbClr val="ED1C24"/>
    <a:srgbClr val="942977"/>
    <a:srgbClr val="EC008C"/>
    <a:srgbClr val="8BB0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" d="100"/>
          <a:sy n="16" d="100"/>
        </p:scale>
        <p:origin x="2112" y="168"/>
      </p:cViewPr>
      <p:guideLst>
        <p:guide orient="horz" pos="552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6" charset="0"/>
                <a:cs typeface="ＭＳ Ｐゴシック" pitchFamily="-10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-106" charset="0"/>
                <a:cs typeface="ＭＳ Ｐゴシック" pitchFamily="-10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-106" charset="0"/>
                <a:cs typeface="ＭＳ Ｐゴシック" pitchFamily="-10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80CD3D1-C5D9-43DF-8AC7-E787E848163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9702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>
                <a:latin typeface="Arial" pitchFamily="-106" charset="0"/>
                <a:cs typeface="ＭＳ Ｐゴシック" pitchFamily="-10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1925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>
                <a:latin typeface="Arial" pitchFamily="-106" charset="0"/>
                <a:cs typeface="ＭＳ Ｐゴシック" pitchFamily="-10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198688" y="696913"/>
            <a:ext cx="2613025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038" y="4416425"/>
            <a:ext cx="5140325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3038475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>
                <a:latin typeface="Arial" pitchFamily="-106" charset="0"/>
                <a:cs typeface="ＭＳ Ｐゴシック" pitchFamily="-106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1925" y="8831263"/>
            <a:ext cx="3038475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/>
            </a:lvl1pPr>
          </a:lstStyle>
          <a:p>
            <a:pPr>
              <a:defRPr/>
            </a:pPr>
            <a:fld id="{815328CC-854E-4EA3-91A1-3B37E2B7BE6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44660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-52"/>
        <a:ea typeface="ＭＳ Ｐゴシック" pitchFamily="-110" charset="-128"/>
        <a:cs typeface="ＭＳ Ｐゴシック" pitchFamily="-11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-52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-52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-52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-52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63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1pPr>
            <a:lvl2pPr marL="742950" indent="-285750" defTabSz="931863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2pPr>
            <a:lvl3pPr marL="1143000" indent="-228600" defTabSz="931863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3pPr>
            <a:lvl4pPr marL="1600200" indent="-228600" defTabSz="931863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4pPr>
            <a:lvl5pPr marL="2057400" indent="-228600" defTabSz="931863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5pPr>
            <a:lvl6pPr marL="25146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6pPr>
            <a:lvl7pPr marL="29718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7pPr>
            <a:lvl8pPr marL="34290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8pPr>
            <a:lvl9pPr marL="3886200" indent="-228600" defTabSz="93186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9pPr>
          </a:lstStyle>
          <a:p>
            <a:fld id="{BE102437-4DFB-44EE-B5FD-2F55995FADF1}" type="slidenum">
              <a:rPr lang="en-US" sz="1200" smtClean="0"/>
              <a:pPr/>
              <a:t>1</a:t>
            </a:fld>
            <a:endParaRPr lang="en-US" sz="1200" smtClean="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>
              <a:latin typeface="Arial" charset="0"/>
              <a:ea typeface="ＭＳ Ｐゴシック" pitchFamily="-106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27153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6142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5" descr="header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" b="16324"/>
          <a:stretch>
            <a:fillRect/>
          </a:stretch>
        </p:blipFill>
        <p:spPr bwMode="auto">
          <a:xfrm>
            <a:off x="0" y="-11113"/>
            <a:ext cx="32819975" cy="1184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39757350"/>
            <a:ext cx="32937450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l" defTabSz="43894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0500" b="1" i="1">
          <a:solidFill>
            <a:srgbClr val="006F45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l" defTabSz="43894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0500" b="1" i="1">
          <a:solidFill>
            <a:srgbClr val="006F45"/>
          </a:solidFill>
          <a:latin typeface="Arial" pitchFamily="-110" charset="-52"/>
          <a:ea typeface="ＭＳ Ｐゴシック" pitchFamily="-65" charset="-128"/>
          <a:cs typeface="ＭＳ Ｐゴシック" pitchFamily="-65" charset="-128"/>
        </a:defRPr>
      </a:lvl2pPr>
      <a:lvl3pPr algn="l" defTabSz="43894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0500" b="1" i="1">
          <a:solidFill>
            <a:srgbClr val="006F45"/>
          </a:solidFill>
          <a:latin typeface="Arial" pitchFamily="-110" charset="-52"/>
          <a:ea typeface="ＭＳ Ｐゴシック" pitchFamily="-65" charset="-128"/>
          <a:cs typeface="ＭＳ Ｐゴシック" pitchFamily="-65" charset="-128"/>
        </a:defRPr>
      </a:lvl3pPr>
      <a:lvl4pPr algn="l" defTabSz="43894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0500" b="1" i="1">
          <a:solidFill>
            <a:srgbClr val="006F45"/>
          </a:solidFill>
          <a:latin typeface="Arial" pitchFamily="-110" charset="-52"/>
          <a:ea typeface="ＭＳ Ｐゴシック" pitchFamily="-65" charset="-128"/>
          <a:cs typeface="ＭＳ Ｐゴシック" pitchFamily="-65" charset="-128"/>
        </a:defRPr>
      </a:lvl4pPr>
      <a:lvl5pPr algn="l" defTabSz="43894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0500" b="1" i="1">
          <a:solidFill>
            <a:srgbClr val="006F45"/>
          </a:solidFill>
          <a:latin typeface="Arial" pitchFamily="-110" charset="-52"/>
          <a:ea typeface="ＭＳ Ｐゴシック" pitchFamily="-65" charset="-128"/>
          <a:cs typeface="ＭＳ Ｐゴシック" pitchFamily="-65" charset="-128"/>
        </a:defRPr>
      </a:lvl5pPr>
      <a:lvl6pPr marL="457200" algn="l" defTabSz="43894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0500" b="1" i="1">
          <a:solidFill>
            <a:srgbClr val="006F45"/>
          </a:solidFill>
          <a:latin typeface="Arial" pitchFamily="-110" charset="-52"/>
        </a:defRPr>
      </a:lvl6pPr>
      <a:lvl7pPr marL="914400" algn="l" defTabSz="43894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0500" b="1" i="1">
          <a:solidFill>
            <a:srgbClr val="006F45"/>
          </a:solidFill>
          <a:latin typeface="Arial" pitchFamily="-110" charset="-52"/>
        </a:defRPr>
      </a:lvl7pPr>
      <a:lvl8pPr marL="1371600" algn="l" defTabSz="43894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0500" b="1" i="1">
          <a:solidFill>
            <a:srgbClr val="006F45"/>
          </a:solidFill>
          <a:latin typeface="Arial" pitchFamily="-110" charset="-52"/>
        </a:defRPr>
      </a:lvl8pPr>
      <a:lvl9pPr marL="1828800" algn="l" defTabSz="438943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10500" b="1" i="1">
          <a:solidFill>
            <a:srgbClr val="006F45"/>
          </a:solidFill>
          <a:latin typeface="Arial" pitchFamily="-110" charset="-52"/>
        </a:defRPr>
      </a:lvl9pPr>
    </p:titleStyle>
    <p:bodyStyle>
      <a:lvl1pPr marL="1355725" indent="-1355725" algn="l" defTabSz="4389438" rtl="0" eaLnBrk="1" fontAlgn="base" hangingPunct="1">
        <a:spcBef>
          <a:spcPct val="10000"/>
        </a:spcBef>
        <a:spcAft>
          <a:spcPct val="10000"/>
        </a:spcAft>
        <a:buClr>
          <a:srgbClr val="006F45"/>
        </a:buClr>
        <a:buFont typeface="Wingdings" pitchFamily="-128" charset="2"/>
        <a:buChar char="n"/>
        <a:defRPr sz="8700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3290888" indent="-1385888" algn="l" defTabSz="4389438" rtl="0" eaLnBrk="1" fontAlgn="base" hangingPunct="1">
        <a:spcBef>
          <a:spcPct val="10000"/>
        </a:spcBef>
        <a:spcAft>
          <a:spcPct val="10000"/>
        </a:spcAft>
        <a:buClr>
          <a:srgbClr val="006F45"/>
        </a:buClr>
        <a:buChar char="–"/>
        <a:defRPr sz="8700">
          <a:solidFill>
            <a:schemeClr val="tx1"/>
          </a:solidFill>
          <a:latin typeface="+mn-lt"/>
          <a:ea typeface="ＭＳ Ｐゴシック" pitchFamily="-110" charset="-128"/>
        </a:defRPr>
      </a:lvl2pPr>
      <a:lvl3pPr marL="4646613" indent="-806450" algn="l" defTabSz="4389438" rtl="0" eaLnBrk="1" fontAlgn="base" hangingPunct="1">
        <a:spcBef>
          <a:spcPct val="10000"/>
        </a:spcBef>
        <a:spcAft>
          <a:spcPct val="10000"/>
        </a:spcAft>
        <a:buClr>
          <a:srgbClr val="006F45"/>
        </a:buClr>
        <a:buFont typeface="Times" pitchFamily="-106" charset="0"/>
        <a:buChar char="•"/>
        <a:defRPr sz="8700" i="1">
          <a:solidFill>
            <a:schemeClr val="tx1"/>
          </a:solidFill>
          <a:latin typeface="+mn-lt"/>
          <a:ea typeface="ＭＳ Ｐゴシック" pitchFamily="-110" charset="-128"/>
        </a:defRPr>
      </a:lvl3pPr>
      <a:lvl4pPr marL="6545263" indent="-1349375" algn="l" defTabSz="4389438" rtl="0" eaLnBrk="1" fontAlgn="base" hangingPunct="1">
        <a:spcBef>
          <a:spcPct val="10000"/>
        </a:spcBef>
        <a:spcAft>
          <a:spcPct val="10000"/>
        </a:spcAft>
        <a:buClr>
          <a:srgbClr val="006F45"/>
        </a:buClr>
        <a:buFont typeface="Times" pitchFamily="-106" charset="0"/>
        <a:buChar char="–"/>
        <a:defRPr sz="8700">
          <a:solidFill>
            <a:schemeClr val="tx1"/>
          </a:solidFill>
          <a:latin typeface="+mn-lt"/>
          <a:ea typeface="ＭＳ Ｐゴシック" pitchFamily="-110" charset="-128"/>
        </a:defRPr>
      </a:lvl4pPr>
      <a:lvl5pPr marL="7932738" indent="-838200" algn="l" defTabSz="4389438" rtl="0" eaLnBrk="1" fontAlgn="base" hangingPunct="1">
        <a:spcBef>
          <a:spcPct val="10000"/>
        </a:spcBef>
        <a:spcAft>
          <a:spcPct val="10000"/>
        </a:spcAft>
        <a:buClr>
          <a:srgbClr val="006F45"/>
        </a:buClr>
        <a:buFont typeface="Times" pitchFamily="-106" charset="0"/>
        <a:buChar char="•"/>
        <a:defRPr sz="8700" i="1">
          <a:solidFill>
            <a:schemeClr val="tx1"/>
          </a:solidFill>
          <a:latin typeface="+mn-lt"/>
          <a:ea typeface="ＭＳ Ｐゴシック" pitchFamily="-110" charset="-128"/>
        </a:defRPr>
      </a:lvl5pPr>
      <a:lvl6pPr marL="8389938" indent="-838200" algn="l" defTabSz="4389438" rtl="0" eaLnBrk="1" fontAlgn="base" hangingPunct="1">
        <a:spcBef>
          <a:spcPct val="10000"/>
        </a:spcBef>
        <a:spcAft>
          <a:spcPct val="10000"/>
        </a:spcAft>
        <a:buClr>
          <a:srgbClr val="006F45"/>
        </a:buClr>
        <a:buFont typeface="Times" pitchFamily="-110" charset="0"/>
        <a:buChar char="•"/>
        <a:defRPr sz="8700" i="1">
          <a:solidFill>
            <a:schemeClr val="tx1"/>
          </a:solidFill>
          <a:latin typeface="+mn-lt"/>
          <a:ea typeface="ＭＳ Ｐゴシック" pitchFamily="-110" charset="-128"/>
        </a:defRPr>
      </a:lvl6pPr>
      <a:lvl7pPr marL="8847138" indent="-838200" algn="l" defTabSz="4389438" rtl="0" eaLnBrk="1" fontAlgn="base" hangingPunct="1">
        <a:spcBef>
          <a:spcPct val="10000"/>
        </a:spcBef>
        <a:spcAft>
          <a:spcPct val="10000"/>
        </a:spcAft>
        <a:buClr>
          <a:srgbClr val="006F45"/>
        </a:buClr>
        <a:buFont typeface="Times" pitchFamily="-110" charset="0"/>
        <a:buChar char="•"/>
        <a:defRPr sz="8700" i="1">
          <a:solidFill>
            <a:schemeClr val="tx1"/>
          </a:solidFill>
          <a:latin typeface="+mn-lt"/>
          <a:ea typeface="ＭＳ Ｐゴシック" pitchFamily="-110" charset="-128"/>
        </a:defRPr>
      </a:lvl7pPr>
      <a:lvl8pPr marL="9304338" indent="-838200" algn="l" defTabSz="4389438" rtl="0" eaLnBrk="1" fontAlgn="base" hangingPunct="1">
        <a:spcBef>
          <a:spcPct val="10000"/>
        </a:spcBef>
        <a:spcAft>
          <a:spcPct val="10000"/>
        </a:spcAft>
        <a:buClr>
          <a:srgbClr val="006F45"/>
        </a:buClr>
        <a:buFont typeface="Times" pitchFamily="-110" charset="0"/>
        <a:buChar char="•"/>
        <a:defRPr sz="8700" i="1">
          <a:solidFill>
            <a:schemeClr val="tx1"/>
          </a:solidFill>
          <a:latin typeface="+mn-lt"/>
          <a:ea typeface="ＭＳ Ｐゴシック" pitchFamily="-110" charset="-128"/>
        </a:defRPr>
      </a:lvl8pPr>
      <a:lvl9pPr marL="9761538" indent="-838200" algn="l" defTabSz="4389438" rtl="0" eaLnBrk="1" fontAlgn="base" hangingPunct="1">
        <a:spcBef>
          <a:spcPct val="10000"/>
        </a:spcBef>
        <a:spcAft>
          <a:spcPct val="10000"/>
        </a:spcAft>
        <a:buClr>
          <a:srgbClr val="006F45"/>
        </a:buClr>
        <a:buFont typeface="Times" pitchFamily="-110" charset="0"/>
        <a:buChar char="•"/>
        <a:defRPr sz="8700" i="1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681" y="23404604"/>
            <a:ext cx="13997904" cy="5577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2" name="TextBox 6"/>
          <p:cNvSpPr txBox="1">
            <a:spLocks noChangeArrowheads="1"/>
          </p:cNvSpPr>
          <p:nvPr/>
        </p:nvSpPr>
        <p:spPr bwMode="auto">
          <a:xfrm>
            <a:off x="866773" y="1300163"/>
            <a:ext cx="30414017" cy="4339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9600" b="1" dirty="0" smtClean="0">
                <a:solidFill>
                  <a:schemeClr val="tx2">
                    <a:lumMod val="50000"/>
                  </a:schemeClr>
                </a:solidFill>
                <a:latin typeface="Trebuchet MS" pitchFamily="-106" charset="0"/>
                <a:ea typeface="Trebuchet MS" pitchFamily="-106" charset="0"/>
                <a:cs typeface="Trebuchet MS" pitchFamily="-106" charset="0"/>
              </a:rPr>
              <a:t>Fiber Diffraction from a Cat’s Whisker</a:t>
            </a:r>
          </a:p>
          <a:p>
            <a:pPr>
              <a:defRPr/>
            </a:pPr>
            <a:r>
              <a:rPr lang="en-US" sz="6000" b="1" i="1" dirty="0" smtClean="0">
                <a:solidFill>
                  <a:schemeClr val="tx2">
                    <a:lumMod val="50000"/>
                  </a:schemeClr>
                </a:solidFill>
                <a:latin typeface="Trebuchet MS" pitchFamily="-106" charset="0"/>
                <a:ea typeface="Trebuchet MS" pitchFamily="-106" charset="0"/>
                <a:cs typeface="Trebuchet MS" pitchFamily="-106" charset="0"/>
              </a:rPr>
              <a:t>Pete R. Jemian, Tom Walsh, Advanced Photon Source, Argonne National Laboratory</a:t>
            </a:r>
          </a:p>
          <a:p>
            <a:pPr>
              <a:defRPr/>
            </a:pPr>
            <a:endParaRPr lang="en-US" sz="6000" b="1" i="1" dirty="0">
              <a:solidFill>
                <a:schemeClr val="tx2">
                  <a:lumMod val="50000"/>
                </a:schemeClr>
              </a:solidFill>
              <a:latin typeface="Trebuchet MS" pitchFamily="-106" charset="0"/>
              <a:ea typeface="Trebuchet MS" pitchFamily="-106" charset="0"/>
              <a:cs typeface="Trebuchet MS" pitchFamily="-106" charset="0"/>
            </a:endParaRPr>
          </a:p>
          <a:p>
            <a:pPr>
              <a:defRPr/>
            </a:pPr>
            <a:r>
              <a:rPr lang="en-US" sz="6000" b="1" i="1" dirty="0" smtClean="0">
                <a:solidFill>
                  <a:schemeClr val="tx2">
                    <a:lumMod val="50000"/>
                  </a:schemeClr>
                </a:solidFill>
                <a:latin typeface="Trebuchet MS" pitchFamily="-106" charset="0"/>
                <a:ea typeface="Trebuchet MS" pitchFamily="-106" charset="0"/>
                <a:cs typeface="Trebuchet MS" pitchFamily="-106" charset="0"/>
              </a:rPr>
              <a:t>2013-04-26: Career Fair 2013, Minooka Junior High School, </a:t>
            </a:r>
            <a:r>
              <a:rPr lang="en-US" sz="5400" b="1" i="1" dirty="0" smtClean="0">
                <a:solidFill>
                  <a:schemeClr val="tx2">
                    <a:lumMod val="50000"/>
                  </a:schemeClr>
                </a:solidFill>
                <a:latin typeface="Trebuchet MS" pitchFamily="-106" charset="0"/>
                <a:ea typeface="Trebuchet MS" pitchFamily="-106" charset="0"/>
                <a:cs typeface="Trebuchet MS" pitchFamily="-106" charset="0"/>
              </a:rPr>
              <a:t>Minooka, IL</a:t>
            </a:r>
          </a:p>
        </p:txBody>
      </p:sp>
      <p:sp>
        <p:nvSpPr>
          <p:cNvPr id="2051" name="TextBox 16"/>
          <p:cNvSpPr txBox="1">
            <a:spLocks noChangeArrowheads="1"/>
          </p:cNvSpPr>
          <p:nvPr/>
        </p:nvSpPr>
        <p:spPr bwMode="auto">
          <a:xfrm>
            <a:off x="866773" y="6508919"/>
            <a:ext cx="15496173" cy="6093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9pPr>
          </a:lstStyle>
          <a:p>
            <a:r>
              <a:rPr lang="en-US" sz="6600" b="1" i="1" dirty="0" smtClean="0">
                <a:solidFill>
                  <a:srgbClr val="0070C0"/>
                </a:solidFill>
                <a:latin typeface="Trebuchet MS" pitchFamily="-128" charset="0"/>
              </a:rPr>
              <a:t>Abstract</a:t>
            </a:r>
          </a:p>
          <a:p>
            <a:endParaRPr lang="en-US" sz="5400" dirty="0">
              <a:latin typeface="Trebuchet MS" pitchFamily="-128" charset="0"/>
            </a:endParaRPr>
          </a:p>
          <a:p>
            <a:r>
              <a:rPr lang="en-US" sz="5400" dirty="0" smtClean="0">
                <a:latin typeface="Trebuchet MS" pitchFamily="-128" charset="0"/>
              </a:rPr>
              <a:t>What can we learn about a cat’s whisker with a </a:t>
            </a:r>
            <a:r>
              <a:rPr lang="en-US" sz="5400" i="1" dirty="0" smtClean="0">
                <a:latin typeface="Trebuchet MS" pitchFamily="-128" charset="0"/>
              </a:rPr>
              <a:t>simple</a:t>
            </a:r>
            <a:r>
              <a:rPr lang="en-US" sz="5400" dirty="0" smtClean="0">
                <a:latin typeface="Trebuchet MS" pitchFamily="-128" charset="0"/>
              </a:rPr>
              <a:t> alignment laser?  With a few extra tools to hold things steady, we can measure interference fringes and </a:t>
            </a:r>
            <a:r>
              <a:rPr lang="en-US" sz="5400" i="1" dirty="0" smtClean="0">
                <a:latin typeface="Trebuchet MS" pitchFamily="-128" charset="0"/>
              </a:rPr>
              <a:t>calculate the diameter of the whisker</a:t>
            </a:r>
            <a:r>
              <a:rPr lang="en-US" sz="5400" dirty="0" smtClean="0">
                <a:latin typeface="Trebuchet MS" pitchFamily="-128" charset="0"/>
              </a:rPr>
              <a:t>.</a:t>
            </a:r>
            <a:endParaRPr lang="en-US" sz="5400" dirty="0">
              <a:latin typeface="Trebuchet MS" pitchFamily="-128" charset="0"/>
            </a:endParaRPr>
          </a:p>
        </p:txBody>
      </p:sp>
      <p:sp>
        <p:nvSpPr>
          <p:cNvPr id="2052" name="TextBox 3"/>
          <p:cNvSpPr txBox="1">
            <a:spLocks noChangeArrowheads="1"/>
          </p:cNvSpPr>
          <p:nvPr/>
        </p:nvSpPr>
        <p:spPr bwMode="auto">
          <a:xfrm>
            <a:off x="8972550" y="40662225"/>
            <a:ext cx="18402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9pPr>
          </a:lstStyle>
          <a:p>
            <a:r>
              <a:rPr lang="en-US" sz="1800">
                <a:solidFill>
                  <a:srgbClr val="0070C0"/>
                </a:solidFill>
              </a:rPr>
              <a:t>The Advanced Photon Source is an Office of Science User Facility operated for the U.S. Department of Energy Office of Science by Argonne National Laboratory</a:t>
            </a:r>
          </a:p>
        </p:txBody>
      </p:sp>
      <p:pic>
        <p:nvPicPr>
          <p:cNvPr id="2057" name="Picture 9" descr="http://www-ssrl.slac.stanford.edu/%7Esaxs/instrumentation/optics/7l8.jp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2136" y="23394037"/>
            <a:ext cx="9099852" cy="13649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476" y="33443272"/>
            <a:ext cx="13877107" cy="6260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0" name="Group 9"/>
          <p:cNvGrpSpPr/>
          <p:nvPr/>
        </p:nvGrpSpPr>
        <p:grpSpPr>
          <a:xfrm>
            <a:off x="16362946" y="6034153"/>
            <a:ext cx="15533655" cy="13187757"/>
            <a:chOff x="17132962" y="6430487"/>
            <a:chExt cx="15533655" cy="13187757"/>
          </a:xfrm>
        </p:grpSpPr>
        <p:pic>
          <p:nvPicPr>
            <p:cNvPr id="2055" name="Picture 7" descr="http://spdbv.vital-it.ch/TheMolecularLevel/BiochemViews/Nucleotides/Images/CMCC0901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740566" y="6508919"/>
              <a:ext cx="13348219" cy="13109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18173700" y="7062917"/>
              <a:ext cx="5196578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6600" b="1" i="1" dirty="0" smtClean="0">
                  <a:solidFill>
                    <a:srgbClr val="0070C0"/>
                  </a:solidFill>
                  <a:latin typeface="Trebuchet MS" pitchFamily="-128" charset="0"/>
                </a:rPr>
                <a:t>Schematic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7132962" y="15567952"/>
              <a:ext cx="8662949" cy="34163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7200" b="1" dirty="0" smtClean="0">
                  <a:solidFill>
                    <a:srgbClr val="00B050"/>
                  </a:solidFill>
                  <a:latin typeface="Trebuchet MS" pitchFamily="-128" charset="0"/>
                </a:rPr>
                <a:t>We’ll use a </a:t>
              </a:r>
            </a:p>
            <a:p>
              <a:r>
                <a:rPr lang="en-US" sz="7200" b="1" dirty="0" smtClean="0">
                  <a:solidFill>
                    <a:srgbClr val="00B050"/>
                  </a:solidFill>
                  <a:latin typeface="Trebuchet MS" pitchFamily="-128" charset="0"/>
                </a:rPr>
                <a:t>green laser</a:t>
              </a:r>
            </a:p>
            <a:p>
              <a:r>
                <a:rPr lang="en-US" sz="7200" b="1" dirty="0" smtClean="0">
                  <a:solidFill>
                    <a:srgbClr val="00B050"/>
                  </a:solidFill>
                  <a:latin typeface="Trebuchet MS" pitchFamily="-128" charset="0"/>
                </a:rPr>
                <a:t>532 nm wavelength</a:t>
              </a:r>
              <a:endParaRPr lang="en-US" sz="7200" b="1" dirty="0">
                <a:solidFill>
                  <a:srgbClr val="00B05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7465193" y="6430487"/>
              <a:ext cx="5201424" cy="230832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r>
                <a:rPr lang="en-US" sz="7200" b="1" dirty="0" smtClean="0">
                  <a:solidFill>
                    <a:srgbClr val="00B050"/>
                  </a:solidFill>
                  <a:latin typeface="Trebuchet MS" pitchFamily="-128" charset="0"/>
                </a:rPr>
                <a:t>We’ll use a </a:t>
              </a:r>
            </a:p>
            <a:p>
              <a:r>
                <a:rPr lang="en-US" sz="7200" b="1" dirty="0" smtClean="0">
                  <a:solidFill>
                    <a:srgbClr val="00B050"/>
                  </a:solidFill>
                  <a:latin typeface="Trebuchet MS" pitchFamily="-128" charset="0"/>
                </a:rPr>
                <a:t>whiteboard</a:t>
              </a:r>
              <a:endParaRPr lang="en-US" sz="7200" b="1" dirty="0">
                <a:solidFill>
                  <a:srgbClr val="00B050"/>
                </a:solidFill>
              </a:endParaRPr>
            </a:p>
          </p:txBody>
        </p:sp>
      </p:grpSp>
      <p:sp>
        <p:nvSpPr>
          <p:cNvPr id="13" name="Rectangle 12"/>
          <p:cNvSpPr/>
          <p:nvPr/>
        </p:nvSpPr>
        <p:spPr>
          <a:xfrm>
            <a:off x="1050475" y="29842286"/>
            <a:ext cx="14262613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b="1" i="1" dirty="0" smtClean="0">
                <a:solidFill>
                  <a:srgbClr val="0070C0"/>
                </a:solidFill>
                <a:latin typeface="Trebuchet MS" pitchFamily="-128" charset="0"/>
              </a:rPr>
              <a:t>Similar setup for X-ray Diffraction</a:t>
            </a:r>
          </a:p>
          <a:p>
            <a:endParaRPr lang="en-US" sz="5400" dirty="0">
              <a:latin typeface="Trebuchet MS" pitchFamily="-128" charset="0"/>
            </a:endParaRPr>
          </a:p>
          <a:p>
            <a:r>
              <a:rPr lang="en-US" sz="5400" dirty="0" smtClean="0">
                <a:latin typeface="Trebuchet MS" pitchFamily="-128" charset="0"/>
              </a:rPr>
              <a:t>A high-intensity X-ray source is used, </a:t>
            </a:r>
            <a:br>
              <a:rPr lang="en-US" sz="5400" dirty="0" smtClean="0">
                <a:latin typeface="Trebuchet MS" pitchFamily="-128" charset="0"/>
              </a:rPr>
            </a:br>
            <a:r>
              <a:rPr lang="en-US" sz="5400" dirty="0" smtClean="0">
                <a:latin typeface="Trebuchet MS" pitchFamily="-128" charset="0"/>
              </a:rPr>
              <a:t>the rest is familiar.</a:t>
            </a:r>
          </a:p>
        </p:txBody>
      </p:sp>
      <p:sp>
        <p:nvSpPr>
          <p:cNvPr id="14" name="TextBox 16"/>
          <p:cNvSpPr txBox="1">
            <a:spLocks noChangeArrowheads="1"/>
          </p:cNvSpPr>
          <p:nvPr/>
        </p:nvSpPr>
        <p:spPr bwMode="auto">
          <a:xfrm>
            <a:off x="18173700" y="27553739"/>
            <a:ext cx="6960486" cy="6278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9pPr>
          </a:lstStyle>
          <a:p>
            <a:r>
              <a:rPr lang="en-US" sz="6600" b="1" i="1" dirty="0" smtClean="0">
                <a:solidFill>
                  <a:srgbClr val="0070C0"/>
                </a:solidFill>
                <a:latin typeface="Trebuchet MS" pitchFamily="-128" charset="0"/>
              </a:rPr>
              <a:t>For Reference</a:t>
            </a:r>
          </a:p>
          <a:p>
            <a:endParaRPr lang="en-US" sz="1200" dirty="0">
              <a:latin typeface="Trebuchet MS" pitchFamily="-128" charset="0"/>
            </a:endParaRPr>
          </a:p>
          <a:p>
            <a:r>
              <a:rPr lang="en-US" sz="5400" dirty="0" smtClean="0">
                <a:latin typeface="Trebuchet MS" pitchFamily="-128" charset="0"/>
              </a:rPr>
              <a:t>X-ray diffraction from a fiber of chicken leg tendon.  The fringe spacing is due to crystal dimensions in the tendon.</a:t>
            </a:r>
            <a:endParaRPr lang="en-US" sz="5400" dirty="0">
              <a:latin typeface="Trebuchet MS" pitchFamily="-12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66774" y="12759612"/>
            <a:ext cx="519657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b="1" i="1" dirty="0" smtClean="0">
                <a:solidFill>
                  <a:srgbClr val="0070C0"/>
                </a:solidFill>
                <a:latin typeface="Trebuchet MS" pitchFamily="-128" charset="0"/>
              </a:rPr>
              <a:t>The Donor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18253568" y="21409461"/>
                <a:ext cx="5391091" cy="28587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9600" b="0" i="1" smtClean="0">
                          <a:latin typeface="Cambria Math"/>
                        </a:rPr>
                        <m:t>𝐷</m:t>
                      </m:r>
                      <m:r>
                        <a:rPr lang="en-US" sz="9600" b="0" i="1" smtClean="0">
                          <a:latin typeface="Cambria Math"/>
                        </a:rPr>
                        <m:t>=</m:t>
                      </m:r>
                      <m:r>
                        <a:rPr lang="en-US" sz="9600" i="1">
                          <a:latin typeface="Cambria Math"/>
                        </a:rPr>
                        <m:t>𝐿</m:t>
                      </m:r>
                      <m:f>
                        <m:fPr>
                          <m:ctrlPr>
                            <a:rPr lang="en-US" sz="9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9600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US" sz="9600" b="0" i="1" smtClean="0">
                              <a:latin typeface="Cambria Math"/>
                            </a:rPr>
                            <m:t>𝑊</m:t>
                          </m:r>
                        </m:num>
                        <m:den>
                          <m:r>
                            <a:rPr lang="en-US" sz="9600" b="0" i="1" smtClean="0">
                              <a:latin typeface="Cambria Math"/>
                            </a:rPr>
                            <m:t>𝑠</m:t>
                          </m:r>
                        </m:den>
                      </m:f>
                    </m:oMath>
                  </m:oMathPara>
                </a14:m>
                <a:endParaRPr lang="en-US" sz="9600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253568" y="21409461"/>
                <a:ext cx="5391091" cy="2858731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Rectangle 19"/>
          <p:cNvSpPr/>
          <p:nvPr/>
        </p:nvSpPr>
        <p:spPr>
          <a:xfrm>
            <a:off x="18253568" y="20120396"/>
            <a:ext cx="1106379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b="1" i="1" dirty="0" smtClean="0">
                <a:solidFill>
                  <a:srgbClr val="0070C0"/>
                </a:solidFill>
                <a:latin typeface="Trebuchet MS" pitchFamily="-128" charset="0"/>
              </a:rPr>
              <a:t>Math (theory omitted)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79425" y="23227341"/>
            <a:ext cx="519657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b="1" i="1" dirty="0" smtClean="0">
                <a:solidFill>
                  <a:srgbClr val="0070C0"/>
                </a:solidFill>
                <a:latin typeface="Trebuchet MS" pitchFamily="-128" charset="0"/>
              </a:rPr>
              <a:t>Geometry</a:t>
            </a:r>
          </a:p>
        </p:txBody>
      </p:sp>
      <p:pic>
        <p:nvPicPr>
          <p:cNvPr id="2061" name="Picture 1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5683" y="14013225"/>
            <a:ext cx="12400045" cy="7447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4" name="Picture 16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2463885" y="25871211"/>
            <a:ext cx="7026883" cy="9621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2265507" y="21714768"/>
            <a:ext cx="1230022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i="1" dirty="0" smtClean="0">
                <a:solidFill>
                  <a:srgbClr val="0070C0"/>
                </a:solidFill>
                <a:latin typeface="Trebuchet MS" pitchFamily="-128" charset="0"/>
              </a:rPr>
              <a:t>Note</a:t>
            </a:r>
            <a:r>
              <a:rPr lang="en-US" sz="4000" dirty="0" smtClean="0">
                <a:latin typeface="Trebuchet MS" pitchFamily="-128" charset="0"/>
              </a:rPr>
              <a:t>:  The whisker was obtained from the carpet, not directly from the cat.  Never do that.</a:t>
            </a:r>
            <a:endParaRPr lang="en-US" sz="4000" dirty="0"/>
          </a:p>
        </p:txBody>
      </p:sp>
      <p:sp>
        <p:nvSpPr>
          <p:cNvPr id="23" name="TextBox 16"/>
          <p:cNvSpPr txBox="1">
            <a:spLocks noChangeArrowheads="1"/>
          </p:cNvSpPr>
          <p:nvPr/>
        </p:nvSpPr>
        <p:spPr bwMode="auto">
          <a:xfrm>
            <a:off x="18371770" y="36116539"/>
            <a:ext cx="13524832" cy="40318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pitchFamily="-106" charset="-128"/>
              </a:defRPr>
            </a:lvl9pPr>
          </a:lstStyle>
          <a:p>
            <a:r>
              <a:rPr lang="en-US" sz="6600" b="1" i="1" dirty="0" smtClean="0">
                <a:solidFill>
                  <a:srgbClr val="0070C0"/>
                </a:solidFill>
                <a:latin typeface="Trebuchet MS" pitchFamily="-128" charset="0"/>
              </a:rPr>
              <a:t>Conclusion</a:t>
            </a:r>
          </a:p>
          <a:p>
            <a:endParaRPr lang="en-US" sz="2800" dirty="0">
              <a:latin typeface="Trebuchet MS" pitchFamily="-128" charset="0"/>
            </a:endParaRPr>
          </a:p>
          <a:p>
            <a:r>
              <a:rPr lang="en-US" sz="5400" dirty="0" smtClean="0">
                <a:latin typeface="Trebuchet MS" pitchFamily="-128" charset="0"/>
              </a:rPr>
              <a:t>With simple tools and scientific principles, we can investigate and understanding more of the world around us.</a:t>
            </a:r>
            <a:endParaRPr lang="en-US" sz="5400" dirty="0">
              <a:latin typeface="Trebuchet MS" pitchFamily="-12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47680" y="26353410"/>
            <a:ext cx="3867269" cy="132343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4000" dirty="0" smtClean="0">
                <a:latin typeface="Trebuchet MS" pitchFamily="-128" charset="0"/>
              </a:rPr>
              <a:t>red laser</a:t>
            </a:r>
          </a:p>
          <a:p>
            <a:r>
              <a:rPr lang="en-US" sz="4000" dirty="0" smtClean="0">
                <a:latin typeface="Trebuchet MS" pitchFamily="-128" charset="0"/>
              </a:rPr>
              <a:t>L = 635 nm</a:t>
            </a:r>
            <a:endParaRPr 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0_10_APS_3x4poster_a_blue">
  <a:themeElements>
    <a:clrScheme name="">
      <a:dk1>
        <a:srgbClr val="131313"/>
      </a:dk1>
      <a:lt1>
        <a:srgbClr val="FFFFFF"/>
      </a:lt1>
      <a:dk2>
        <a:srgbClr val="0071BC"/>
      </a:dk2>
      <a:lt2>
        <a:srgbClr val="808080"/>
      </a:lt2>
      <a:accent1>
        <a:srgbClr val="00A650"/>
      </a:accent1>
      <a:accent2>
        <a:srgbClr val="B02A30"/>
      </a:accent2>
      <a:accent3>
        <a:srgbClr val="FFFFFF"/>
      </a:accent3>
      <a:accent4>
        <a:srgbClr val="0E0E0E"/>
      </a:accent4>
      <a:accent5>
        <a:srgbClr val="AAD0B3"/>
      </a:accent5>
      <a:accent6>
        <a:srgbClr val="9F252A"/>
      </a:accent6>
      <a:hlink>
        <a:srgbClr val="00ADEF"/>
      </a:hlink>
      <a:folHlink>
        <a:srgbClr val="693163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tx2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-52"/>
            <a:ea typeface="ＭＳ Ｐゴシック" pitchFamily="-110" charset="-128"/>
            <a:cs typeface="ＭＳ Ｐゴシック" pitchFamily="-11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-52"/>
            <a:ea typeface="ＭＳ Ｐゴシック" pitchFamily="-110" charset="-128"/>
            <a:cs typeface="ＭＳ Ｐゴシック" pitchFamily="-110" charset="-128"/>
          </a:defRPr>
        </a:defPPr>
      </a:lstStyle>
    </a:lnDef>
  </a:objectDefaults>
  <a:extraClrSchemeLst>
    <a:extraClrScheme>
      <a:clrScheme name="Office Theme 1">
        <a:dk1>
          <a:srgbClr val="131313"/>
        </a:dk1>
        <a:lt1>
          <a:srgbClr val="FFFFFF"/>
        </a:lt1>
        <a:dk2>
          <a:srgbClr val="0071BC"/>
        </a:dk2>
        <a:lt2>
          <a:srgbClr val="808080"/>
        </a:lt2>
        <a:accent1>
          <a:srgbClr val="00A650"/>
        </a:accent1>
        <a:accent2>
          <a:srgbClr val="FFC20E"/>
        </a:accent2>
        <a:accent3>
          <a:srgbClr val="FFFFFF"/>
        </a:accent3>
        <a:accent4>
          <a:srgbClr val="0E0E0E"/>
        </a:accent4>
        <a:accent5>
          <a:srgbClr val="AAD0B3"/>
        </a:accent5>
        <a:accent6>
          <a:srgbClr val="E7B00C"/>
        </a:accent6>
        <a:hlink>
          <a:srgbClr val="00ADEF"/>
        </a:hlink>
        <a:folHlink>
          <a:srgbClr val="69316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10_10_APS_3x4poster_a_blue</Template>
  <TotalTime>95</TotalTime>
  <Words>206</Words>
  <Application>Microsoft Office PowerPoint</Application>
  <PresentationFormat>Custom</PresentationFormat>
  <Paragraphs>31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ＭＳ Ｐゴシック</vt:lpstr>
      <vt:lpstr>Arial</vt:lpstr>
      <vt:lpstr>Cambria Math</vt:lpstr>
      <vt:lpstr>Times</vt:lpstr>
      <vt:lpstr>Trebuchet MS</vt:lpstr>
      <vt:lpstr>Wingdings</vt:lpstr>
      <vt:lpstr>10_10_APS_3x4poster_a_blue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</dc:creator>
  <cp:lastModifiedBy>Wu, Xuli</cp:lastModifiedBy>
  <cp:revision>11</cp:revision>
  <dcterms:created xsi:type="dcterms:W3CDTF">2013-04-26T04:53:15Z</dcterms:created>
  <dcterms:modified xsi:type="dcterms:W3CDTF">2016-02-10T15:52:01Z</dcterms:modified>
</cp:coreProperties>
</file>

<file path=docProps/thumbnail.jpeg>
</file>